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move the slide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notes' format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BD26DAE4-1BF5-43C6-B544-EEB6434F7F70}" type="slidenum"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22AF25C-139B-47CB-AFF1-43767BA7CA4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48C7BA9-D1EF-4952-95AD-08EAA32DB43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D60F0DA-FF03-42B8-8717-9C16D19792F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6C2CB7D-0AD2-4549-B7BA-4930BFEA0F0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04DD821-C116-4FD2-BCA6-87B5CF5F82A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C6EA121-EDD1-4921-B386-B9B5ECC6B0F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0B24AFF-F4A0-462A-B009-0AAC5C849BC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F600842-8385-4F8D-A2E8-3D3E2BF7865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5d5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5d5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4141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edf1f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bfc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6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11.png"/><Relationship Id="rId10" Type="http://schemas.openxmlformats.org/officeDocument/2006/relationships/image" Target="../media/image7.png"/><Relationship Id="rId11" Type="http://schemas.openxmlformats.org/officeDocument/2006/relationships/image" Target="../media/image8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8.png"/><Relationship Id="rId15" Type="http://schemas.openxmlformats.org/officeDocument/2006/relationships/image" Target="../media/image14.png"/><Relationship Id="rId16" Type="http://schemas.openxmlformats.org/officeDocument/2006/relationships/image" Target="../media/image13.png"/><Relationship Id="rId17" Type="http://schemas.openxmlformats.org/officeDocument/2006/relationships/image" Target="../media/image8.png"/><Relationship Id="rId18" Type="http://schemas.openxmlformats.org/officeDocument/2006/relationships/image" Target="../media/image15.png"/><Relationship Id="rId19" Type="http://schemas.openxmlformats.org/officeDocument/2006/relationships/image" Target="../media/image13.png"/><Relationship Id="rId20" Type="http://schemas.openxmlformats.org/officeDocument/2006/relationships/image" Target="../media/image8.png"/><Relationship Id="rId21" Type="http://schemas.openxmlformats.org/officeDocument/2006/relationships/image" Target="../media/image16.png"/><Relationship Id="rId22" Type="http://schemas.openxmlformats.org/officeDocument/2006/relationships/image" Target="../media/image13.png"/><Relationship Id="rId23" Type="http://schemas.openxmlformats.org/officeDocument/2006/relationships/image" Target="../media/image8.png"/><Relationship Id="rId24" Type="http://schemas.openxmlformats.org/officeDocument/2006/relationships/image" Target="../media/image17.png"/><Relationship Id="rId25" Type="http://schemas.openxmlformats.org/officeDocument/2006/relationships/slideLayout" Target="../slideLayouts/slideLayout5.xml"/><Relationship Id="rId2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1"/>
          <a:stretch/>
        </p:blipFill>
        <p:spPr>
          <a:xfrm>
            <a:off x="7315200" y="0"/>
            <a:ext cx="73148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" name="Text 0"/>
          <p:cNvSpPr/>
          <p:nvPr/>
        </p:nvSpPr>
        <p:spPr>
          <a:xfrm>
            <a:off x="793800" y="1982880"/>
            <a:ext cx="5727240" cy="28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3257b8"/>
                </a:solidFill>
                <a:effectLst/>
                <a:uFillTx/>
                <a:latin typeface="Roboto Slab"/>
                <a:ea typeface="Roboto Slab"/>
              </a:rPr>
              <a:t>AI-Driven Risk Prediction for Chronic Care Patients</a:t>
            </a:r>
            <a:endParaRPr b="0" lang="en-IN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" name="Text 1"/>
          <p:cNvSpPr/>
          <p:nvPr/>
        </p:nvSpPr>
        <p:spPr>
          <a:xfrm>
            <a:off x="793800" y="5158080"/>
            <a:ext cx="57272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Leveraging advanced artificial intelligence to proactively identify and manage risks in patients with chronic conditions.</a:t>
            </a:r>
            <a:endParaRPr b="0" lang="en-IN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0"/>
          <p:cNvSpPr/>
          <p:nvPr/>
        </p:nvSpPr>
        <p:spPr>
          <a:xfrm>
            <a:off x="570600" y="532080"/>
            <a:ext cx="5622840" cy="70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Roboto Slab"/>
                <a:ea typeface="Roboto Slab"/>
              </a:rPr>
              <a:t>The Unmet Need</a:t>
            </a:r>
            <a:endParaRPr b="0" lang="en-IN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" name="Text 1"/>
          <p:cNvSpPr/>
          <p:nvPr/>
        </p:nvSpPr>
        <p:spPr>
          <a:xfrm>
            <a:off x="570600" y="1641960"/>
            <a:ext cx="4671720" cy="4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200"/>
              </a:lnSpc>
              <a:tabLst>
                <a:tab algn="l" pos="0"/>
              </a:tabLst>
            </a:pPr>
            <a:r>
              <a:rPr b="0" lang="en-US" sz="2550" strike="noStrike" u="none">
                <a:solidFill>
                  <a:srgbClr val="000000"/>
                </a:solidFill>
                <a:effectLst/>
                <a:uFillTx/>
                <a:latin typeface="Roboto Slab"/>
                <a:ea typeface="Roboto Slab"/>
              </a:rPr>
              <a:t>The Challenge in Chronic Care</a:t>
            </a:r>
            <a:endParaRPr b="0" lang="en-IN" sz="2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" name="Text 2"/>
          <p:cNvSpPr/>
          <p:nvPr/>
        </p:nvSpPr>
        <p:spPr>
          <a:xfrm>
            <a:off x="570600" y="2212560"/>
            <a:ext cx="7239960" cy="78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Patients suffering from chronic illnesses face a heightened risk of acute deterioration, leading to unforeseen hospitalisations and poorer health outcomes. Current early warning systems often fall short, reacting rather than proactively predicting critical events.</a:t>
            </a:r>
            <a:endParaRPr b="0" lang="en-IN" sz="1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" name="Shape 3"/>
          <p:cNvSpPr/>
          <p:nvPr/>
        </p:nvSpPr>
        <p:spPr>
          <a:xfrm>
            <a:off x="570600" y="3178080"/>
            <a:ext cx="7239960" cy="1310040"/>
          </a:xfrm>
          <a:prstGeom prst="roundRect">
            <a:avLst>
              <a:gd name="adj" fmla="val 8374"/>
            </a:avLst>
          </a:prstGeom>
          <a:solidFill>
            <a:srgbClr val="d5d5d8"/>
          </a:solidFill>
          <a:ln w="22860">
            <a:solidFill>
              <a:srgbClr val="cfd2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1" name="Image 0" descr="preencoded.png"/>
          <p:cNvPicPr/>
          <p:nvPr/>
        </p:nvPicPr>
        <p:blipFill>
          <a:blip r:embed="rId1"/>
          <a:stretch/>
        </p:blipFill>
        <p:spPr>
          <a:xfrm>
            <a:off x="547560" y="3178080"/>
            <a:ext cx="91080" cy="131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" name="Text 4"/>
          <p:cNvSpPr/>
          <p:nvPr/>
        </p:nvSpPr>
        <p:spPr>
          <a:xfrm>
            <a:off x="824760" y="3363840"/>
            <a:ext cx="2456640" cy="25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Preventing Readmissions</a:t>
            </a:r>
            <a:endParaRPr b="0" lang="en-IN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" name="Text 5"/>
          <p:cNvSpPr/>
          <p:nvPr/>
        </p:nvSpPr>
        <p:spPr>
          <a:xfrm>
            <a:off x="824760" y="3781080"/>
            <a:ext cx="6799680" cy="5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Our system aims to significantly reduce avoidable hospital readmissions for chronic care patients.</a:t>
            </a:r>
            <a:endParaRPr b="0" lang="en-IN" sz="1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" name="Shape 6"/>
          <p:cNvSpPr/>
          <p:nvPr/>
        </p:nvSpPr>
        <p:spPr>
          <a:xfrm>
            <a:off x="570600" y="4651200"/>
            <a:ext cx="7239960" cy="1310040"/>
          </a:xfrm>
          <a:prstGeom prst="roundRect">
            <a:avLst>
              <a:gd name="adj" fmla="val 8374"/>
            </a:avLst>
          </a:prstGeom>
          <a:solidFill>
            <a:srgbClr val="d5d5d8"/>
          </a:solidFill>
          <a:ln w="22860">
            <a:solidFill>
              <a:srgbClr val="cfd2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5" name="Image 1" descr="preencoded.png"/>
          <p:cNvPicPr/>
          <p:nvPr/>
        </p:nvPicPr>
        <p:blipFill>
          <a:blip r:embed="rId2"/>
          <a:stretch/>
        </p:blipFill>
        <p:spPr>
          <a:xfrm>
            <a:off x="547560" y="4651200"/>
            <a:ext cx="91080" cy="131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Text 7"/>
          <p:cNvSpPr/>
          <p:nvPr/>
        </p:nvSpPr>
        <p:spPr>
          <a:xfrm>
            <a:off x="824760" y="4836960"/>
            <a:ext cx="2095920" cy="25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Optimising Resources</a:t>
            </a:r>
            <a:endParaRPr b="0" lang="en-IN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" name="Text 8"/>
          <p:cNvSpPr/>
          <p:nvPr/>
        </p:nvSpPr>
        <p:spPr>
          <a:xfrm>
            <a:off x="824760" y="5254560"/>
            <a:ext cx="6799680" cy="5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By predicting deterioration, we can better allocate intensive care unit (ICU) resources, ensuring optimal patient care.</a:t>
            </a:r>
            <a:endParaRPr b="0" lang="en-IN" sz="1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8" name="Shape 9"/>
          <p:cNvSpPr/>
          <p:nvPr/>
        </p:nvSpPr>
        <p:spPr>
          <a:xfrm>
            <a:off x="570600" y="6124680"/>
            <a:ext cx="7239960" cy="1310040"/>
          </a:xfrm>
          <a:prstGeom prst="roundRect">
            <a:avLst>
              <a:gd name="adj" fmla="val 8374"/>
            </a:avLst>
          </a:prstGeom>
          <a:solidFill>
            <a:srgbClr val="d5d5d8"/>
          </a:solidFill>
          <a:ln w="22860">
            <a:solidFill>
              <a:srgbClr val="cfd2d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9" name="Image 2" descr="preencoded.png"/>
          <p:cNvPicPr/>
          <p:nvPr/>
        </p:nvPicPr>
        <p:blipFill>
          <a:blip r:embed="rId3"/>
          <a:stretch/>
        </p:blipFill>
        <p:spPr>
          <a:xfrm>
            <a:off x="547560" y="6124680"/>
            <a:ext cx="91080" cy="131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" name="Text 10"/>
          <p:cNvSpPr/>
          <p:nvPr/>
        </p:nvSpPr>
        <p:spPr>
          <a:xfrm>
            <a:off x="824760" y="6310440"/>
            <a:ext cx="2300040" cy="25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Enabling Proactive Care</a:t>
            </a:r>
            <a:endParaRPr b="0" lang="en-IN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" name="Text 11"/>
          <p:cNvSpPr/>
          <p:nvPr/>
        </p:nvSpPr>
        <p:spPr>
          <a:xfrm>
            <a:off x="824760" y="6727680"/>
            <a:ext cx="6799680" cy="5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Clinicians gain the ability to intervene proactively, shifting from reactive treatment to preventative strategies.</a:t>
            </a:r>
            <a:endParaRPr b="0" lang="en-IN" sz="1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2" name="Image 3" descr="preencoded.png"/>
          <p:cNvPicPr/>
          <p:nvPr/>
        </p:nvPicPr>
        <p:blipFill>
          <a:blip r:embed="rId4"/>
          <a:stretch/>
        </p:blipFill>
        <p:spPr>
          <a:xfrm>
            <a:off x="8215920" y="1662480"/>
            <a:ext cx="5851080" cy="5851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213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" name="Text 0"/>
          <p:cNvSpPr/>
          <p:nvPr/>
        </p:nvSpPr>
        <p:spPr>
          <a:xfrm>
            <a:off x="619920" y="2842560"/>
            <a:ext cx="5212080" cy="55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351"/>
              </a:lnSpc>
              <a:tabLst>
                <a:tab algn="l" pos="0"/>
              </a:tabLst>
            </a:pPr>
            <a:r>
              <a:rPr b="0" lang="en-US" sz="3450" strike="noStrike" u="none">
                <a:solidFill>
                  <a:srgbClr val="3257b8"/>
                </a:solidFill>
                <a:effectLst/>
                <a:uFillTx/>
                <a:latin typeface="Roboto Slab"/>
                <a:ea typeface="Roboto Slab"/>
              </a:rPr>
              <a:t>Robust Data Foundations</a:t>
            </a:r>
            <a:endParaRPr b="0" lang="en-IN" sz="3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" name="Text 1"/>
          <p:cNvSpPr/>
          <p:nvPr/>
        </p:nvSpPr>
        <p:spPr>
          <a:xfrm>
            <a:off x="619920" y="3661920"/>
            <a:ext cx="1339020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Our predictive engine is built upon a dual data strategy, combining extensive real-world medical records with a comprehensive synthetic dataset for rigorous validation.</a:t>
            </a:r>
            <a:endParaRPr b="0" lang="en-IN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" name="Shape 2"/>
          <p:cNvSpPr/>
          <p:nvPr/>
        </p:nvSpPr>
        <p:spPr>
          <a:xfrm>
            <a:off x="7303680" y="4144320"/>
            <a:ext cx="22680" cy="3456000"/>
          </a:xfrm>
          <a:prstGeom prst="roundRect">
            <a:avLst>
              <a:gd name="adj" fmla="val 116229"/>
            </a:avLst>
          </a:prstGeom>
          <a:solidFill>
            <a:srgbClr val="cfd2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Shape 3"/>
          <p:cNvSpPr/>
          <p:nvPr/>
        </p:nvSpPr>
        <p:spPr>
          <a:xfrm>
            <a:off x="6984000" y="4332240"/>
            <a:ext cx="353880" cy="22680"/>
          </a:xfrm>
          <a:prstGeom prst="roundRect">
            <a:avLst>
              <a:gd name="adj" fmla="val 116229"/>
            </a:avLst>
          </a:prstGeom>
          <a:solidFill>
            <a:srgbClr val="cfd2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8" name="Image 1" descr="preencoded.png"/>
          <p:cNvPicPr/>
          <p:nvPr/>
        </p:nvPicPr>
        <p:blipFill>
          <a:blip r:embed="rId2"/>
          <a:stretch/>
        </p:blipFill>
        <p:spPr>
          <a:xfrm>
            <a:off x="7248960" y="4277160"/>
            <a:ext cx="132480" cy="13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" name="Text 4"/>
          <p:cNvSpPr/>
          <p:nvPr/>
        </p:nvSpPr>
        <p:spPr>
          <a:xfrm>
            <a:off x="4229280" y="4205160"/>
            <a:ext cx="237708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149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MIMIC-IV Critical Care</a:t>
            </a:r>
            <a:endParaRPr b="0" lang="en-IN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" name="Text 5"/>
          <p:cNvSpPr/>
          <p:nvPr/>
        </p:nvSpPr>
        <p:spPr>
          <a:xfrm>
            <a:off x="619920" y="4588200"/>
            <a:ext cx="5986440" cy="84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2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Trained on the </a:t>
            </a:r>
            <a:r>
              <a:rPr b="1" lang="en-US" sz="13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MIMIC-IV critical care dataset</a:t>
            </a:r>
            <a:r>
              <a:rPr b="0" lang="en-US" sz="13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, an open-access collection of deidentified health data associated with over 100+ patients. This provides a rich foundation of real-world clinical complexity.</a:t>
            </a:r>
            <a:endParaRPr b="0" lang="en-IN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" name="Shape 6"/>
          <p:cNvSpPr/>
          <p:nvPr/>
        </p:nvSpPr>
        <p:spPr>
          <a:xfrm>
            <a:off x="7292520" y="5394600"/>
            <a:ext cx="353880" cy="22680"/>
          </a:xfrm>
          <a:prstGeom prst="roundRect">
            <a:avLst>
              <a:gd name="adj" fmla="val 116229"/>
            </a:avLst>
          </a:prstGeom>
          <a:solidFill>
            <a:srgbClr val="cfd2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2" name="Image 2" descr="preencoded.png"/>
          <p:cNvPicPr/>
          <p:nvPr/>
        </p:nvPicPr>
        <p:blipFill>
          <a:blip r:embed="rId3"/>
          <a:stretch/>
        </p:blipFill>
        <p:spPr>
          <a:xfrm>
            <a:off x="7248960" y="5339880"/>
            <a:ext cx="132480" cy="13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" name="Text 7"/>
          <p:cNvSpPr/>
          <p:nvPr/>
        </p:nvSpPr>
        <p:spPr>
          <a:xfrm>
            <a:off x="8023680" y="5267880"/>
            <a:ext cx="221364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Synthea Validation</a:t>
            </a:r>
            <a:endParaRPr b="0" lang="en-IN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Text 8"/>
          <p:cNvSpPr/>
          <p:nvPr/>
        </p:nvSpPr>
        <p:spPr>
          <a:xfrm>
            <a:off x="8023680" y="5650920"/>
            <a:ext cx="5986440" cy="56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Validated against </a:t>
            </a:r>
            <a:r>
              <a:rPr b="1" lang="en-US" sz="13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5,000+ Synthea generated patient records</a:t>
            </a:r>
            <a:r>
              <a:rPr b="0" lang="en-US" sz="13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, ensuring robustness and generalisability beyond a single institution's data.</a:t>
            </a:r>
            <a:endParaRPr b="0" lang="en-IN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Shape 9"/>
          <p:cNvSpPr/>
          <p:nvPr/>
        </p:nvSpPr>
        <p:spPr>
          <a:xfrm>
            <a:off x="6984000" y="6310800"/>
            <a:ext cx="353880" cy="22680"/>
          </a:xfrm>
          <a:prstGeom prst="roundRect">
            <a:avLst>
              <a:gd name="adj" fmla="val 116229"/>
            </a:avLst>
          </a:prstGeom>
          <a:solidFill>
            <a:srgbClr val="cfd2d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6" name="Image 3" descr="preencoded.png"/>
          <p:cNvPicPr/>
          <p:nvPr/>
        </p:nvPicPr>
        <p:blipFill>
          <a:blip r:embed="rId4"/>
          <a:stretch/>
        </p:blipFill>
        <p:spPr>
          <a:xfrm>
            <a:off x="7248960" y="6255720"/>
            <a:ext cx="132480" cy="13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" name="Text 10"/>
          <p:cNvSpPr/>
          <p:nvPr/>
        </p:nvSpPr>
        <p:spPr>
          <a:xfrm>
            <a:off x="3532320" y="6183720"/>
            <a:ext cx="307404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149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Temporal Prediction Strategy</a:t>
            </a:r>
            <a:endParaRPr b="0" lang="en-IN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" name="Text 11"/>
          <p:cNvSpPr/>
          <p:nvPr/>
        </p:nvSpPr>
        <p:spPr>
          <a:xfrm>
            <a:off x="619920" y="6566760"/>
            <a:ext cx="5986440" cy="56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2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We analyse </a:t>
            </a:r>
            <a:r>
              <a:rPr b="1" lang="en-US" sz="13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30–180 days of patient history</a:t>
            </a:r>
            <a:r>
              <a:rPr b="0" lang="en-US" sz="13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 to accurately predict the likelihood of clinical deterioration within the next 90 days.</a:t>
            </a:r>
            <a:endParaRPr b="0" lang="en-IN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 0"/>
          <p:cNvSpPr/>
          <p:nvPr/>
        </p:nvSpPr>
        <p:spPr>
          <a:xfrm>
            <a:off x="492120" y="396360"/>
            <a:ext cx="6053400" cy="4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450"/>
              </a:lnSpc>
              <a:tabLst>
                <a:tab algn="l" pos="0"/>
              </a:tabLst>
            </a:pPr>
            <a:r>
              <a:rPr b="0" lang="en-US" sz="2750" strike="noStrike" u="none">
                <a:solidFill>
                  <a:srgbClr val="3257b8"/>
                </a:solidFill>
                <a:effectLst/>
                <a:uFillTx/>
                <a:latin typeface="Roboto Slab"/>
                <a:ea typeface="Roboto Slab"/>
              </a:rPr>
              <a:t>Comprehensive Feature Engineering</a:t>
            </a:r>
            <a:endParaRPr b="0" lang="en-IN" sz="2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" name="Text 1"/>
          <p:cNvSpPr/>
          <p:nvPr/>
        </p:nvSpPr>
        <p:spPr>
          <a:xfrm>
            <a:off x="492120" y="1116720"/>
            <a:ext cx="13645800" cy="2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Our model leverages over 150 meticulously engineered features, capturing a holistic view of patient health for precise risk prediction.</a:t>
            </a:r>
            <a:endParaRPr b="0" lang="en-IN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" name="Shape 2"/>
          <p:cNvSpPr/>
          <p:nvPr/>
        </p:nvSpPr>
        <p:spPr>
          <a:xfrm>
            <a:off x="492120" y="1868760"/>
            <a:ext cx="3853440" cy="1091880"/>
          </a:xfrm>
          <a:prstGeom prst="roundRect">
            <a:avLst>
              <a:gd name="adj" fmla="val 6697"/>
            </a:avLst>
          </a:prstGeom>
          <a:solidFill>
            <a:srgbClr val="fbfc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2" name="Image 0" descr="preencoded.png"/>
          <p:cNvPicPr/>
          <p:nvPr/>
        </p:nvPicPr>
        <p:blipFill>
          <a:blip r:embed="rId1"/>
          <a:stretch/>
        </p:blipFill>
        <p:spPr>
          <a:xfrm>
            <a:off x="492120" y="1853640"/>
            <a:ext cx="3853440" cy="6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" name="Image 1" descr="preencoded.png"/>
          <p:cNvPicPr/>
          <p:nvPr/>
        </p:nvPicPr>
        <p:blipFill>
          <a:blip r:embed="rId2"/>
          <a:stretch/>
        </p:blipFill>
        <p:spPr>
          <a:xfrm>
            <a:off x="2208240" y="1657800"/>
            <a:ext cx="421200" cy="421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" name="Image 2" descr="preencoded.png"/>
          <p:cNvPicPr/>
          <p:nvPr/>
        </p:nvPicPr>
        <p:blipFill>
          <a:blip r:embed="rId3"/>
          <a:stretch/>
        </p:blipFill>
        <p:spPr>
          <a:xfrm>
            <a:off x="2334600" y="1763280"/>
            <a:ext cx="168480" cy="210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" name="Text 3"/>
          <p:cNvSpPr/>
          <p:nvPr/>
        </p:nvSpPr>
        <p:spPr>
          <a:xfrm>
            <a:off x="647640" y="2220120"/>
            <a:ext cx="1757160" cy="2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Demographics</a:t>
            </a:r>
            <a:endParaRPr b="0" lang="en-IN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" name="Text 4"/>
          <p:cNvSpPr/>
          <p:nvPr/>
        </p:nvSpPr>
        <p:spPr>
          <a:xfrm>
            <a:off x="647640" y="2580480"/>
            <a:ext cx="3542040" cy="2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Age, sex, ethnicity.</a:t>
            </a:r>
            <a:endParaRPr b="0" lang="en-IN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" name="Shape 5"/>
          <p:cNvSpPr/>
          <p:nvPr/>
        </p:nvSpPr>
        <p:spPr>
          <a:xfrm>
            <a:off x="492120" y="3312360"/>
            <a:ext cx="3853440" cy="1091880"/>
          </a:xfrm>
          <a:prstGeom prst="roundRect">
            <a:avLst>
              <a:gd name="adj" fmla="val 6697"/>
            </a:avLst>
          </a:prstGeom>
          <a:solidFill>
            <a:srgbClr val="fbfc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8" name="Image 3" descr="preencoded.png"/>
          <p:cNvPicPr/>
          <p:nvPr/>
        </p:nvPicPr>
        <p:blipFill>
          <a:blip r:embed="rId4"/>
          <a:stretch/>
        </p:blipFill>
        <p:spPr>
          <a:xfrm>
            <a:off x="492120" y="3297240"/>
            <a:ext cx="3853440" cy="6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" name="Image 4" descr="preencoded.png"/>
          <p:cNvPicPr/>
          <p:nvPr/>
        </p:nvPicPr>
        <p:blipFill>
          <a:blip r:embed="rId5"/>
          <a:stretch/>
        </p:blipFill>
        <p:spPr>
          <a:xfrm>
            <a:off x="2208240" y="3101400"/>
            <a:ext cx="421200" cy="421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" name="Image 5" descr="preencoded.png"/>
          <p:cNvPicPr/>
          <p:nvPr/>
        </p:nvPicPr>
        <p:blipFill>
          <a:blip r:embed="rId6"/>
          <a:stretch/>
        </p:blipFill>
        <p:spPr>
          <a:xfrm>
            <a:off x="2334600" y="3206880"/>
            <a:ext cx="168480" cy="210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" name="Text 6"/>
          <p:cNvSpPr/>
          <p:nvPr/>
        </p:nvSpPr>
        <p:spPr>
          <a:xfrm>
            <a:off x="647640" y="3664080"/>
            <a:ext cx="1757160" cy="2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Laboratory Results</a:t>
            </a:r>
            <a:endParaRPr b="0" lang="en-IN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" name="Text 7"/>
          <p:cNvSpPr/>
          <p:nvPr/>
        </p:nvSpPr>
        <p:spPr>
          <a:xfrm>
            <a:off x="647640" y="4024080"/>
            <a:ext cx="3542040" cy="2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Creatinine, haemoglobin, glucose.</a:t>
            </a:r>
            <a:endParaRPr b="0" lang="en-IN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" name="Shape 8"/>
          <p:cNvSpPr/>
          <p:nvPr/>
        </p:nvSpPr>
        <p:spPr>
          <a:xfrm>
            <a:off x="492120" y="4755960"/>
            <a:ext cx="3853440" cy="1091880"/>
          </a:xfrm>
          <a:prstGeom prst="roundRect">
            <a:avLst>
              <a:gd name="adj" fmla="val 6697"/>
            </a:avLst>
          </a:prstGeom>
          <a:solidFill>
            <a:srgbClr val="fbfc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4" name="Image 6" descr="preencoded.png"/>
          <p:cNvPicPr/>
          <p:nvPr/>
        </p:nvPicPr>
        <p:blipFill>
          <a:blip r:embed="rId7"/>
          <a:stretch/>
        </p:blipFill>
        <p:spPr>
          <a:xfrm>
            <a:off x="492120" y="4740840"/>
            <a:ext cx="3853440" cy="6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5" name="Image 7" descr="preencoded.png"/>
          <p:cNvPicPr/>
          <p:nvPr/>
        </p:nvPicPr>
        <p:blipFill>
          <a:blip r:embed="rId8"/>
          <a:stretch/>
        </p:blipFill>
        <p:spPr>
          <a:xfrm>
            <a:off x="2208240" y="4545360"/>
            <a:ext cx="421200" cy="421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" name="Image 8" descr="preencoded.png"/>
          <p:cNvPicPr/>
          <p:nvPr/>
        </p:nvPicPr>
        <p:blipFill>
          <a:blip r:embed="rId9"/>
          <a:stretch/>
        </p:blipFill>
        <p:spPr>
          <a:xfrm>
            <a:off x="2334600" y="4650480"/>
            <a:ext cx="168480" cy="210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" name="Text 9"/>
          <p:cNvSpPr/>
          <p:nvPr/>
        </p:nvSpPr>
        <p:spPr>
          <a:xfrm>
            <a:off x="647640" y="5107680"/>
            <a:ext cx="1757160" cy="2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Vital Signs</a:t>
            </a:r>
            <a:endParaRPr b="0" lang="en-IN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8" name="Text 10"/>
          <p:cNvSpPr/>
          <p:nvPr/>
        </p:nvSpPr>
        <p:spPr>
          <a:xfrm>
            <a:off x="647640" y="5467680"/>
            <a:ext cx="3542040" cy="2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Blood pressure, heart rate, temperature.</a:t>
            </a:r>
            <a:endParaRPr b="0" lang="en-IN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" name="Shape 11"/>
          <p:cNvSpPr/>
          <p:nvPr/>
        </p:nvSpPr>
        <p:spPr>
          <a:xfrm>
            <a:off x="492120" y="6199560"/>
            <a:ext cx="3853440" cy="1091880"/>
          </a:xfrm>
          <a:prstGeom prst="roundRect">
            <a:avLst>
              <a:gd name="adj" fmla="val 6697"/>
            </a:avLst>
          </a:prstGeom>
          <a:solidFill>
            <a:srgbClr val="fbfc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0" name="Image 9" descr="preencoded.png"/>
          <p:cNvPicPr/>
          <p:nvPr/>
        </p:nvPicPr>
        <p:blipFill>
          <a:blip r:embed="rId10"/>
          <a:stretch/>
        </p:blipFill>
        <p:spPr>
          <a:xfrm>
            <a:off x="492120" y="6184440"/>
            <a:ext cx="3853440" cy="6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" name="Image 10" descr="preencoded.png"/>
          <p:cNvPicPr/>
          <p:nvPr/>
        </p:nvPicPr>
        <p:blipFill>
          <a:blip r:embed="rId11"/>
          <a:stretch/>
        </p:blipFill>
        <p:spPr>
          <a:xfrm>
            <a:off x="2208240" y="5988960"/>
            <a:ext cx="421200" cy="421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" name="Image 11" descr="preencoded.png"/>
          <p:cNvPicPr/>
          <p:nvPr/>
        </p:nvPicPr>
        <p:blipFill>
          <a:blip r:embed="rId12"/>
          <a:stretch/>
        </p:blipFill>
        <p:spPr>
          <a:xfrm>
            <a:off x="2334600" y="6094080"/>
            <a:ext cx="168480" cy="210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" name="Text 12"/>
          <p:cNvSpPr/>
          <p:nvPr/>
        </p:nvSpPr>
        <p:spPr>
          <a:xfrm>
            <a:off x="647640" y="6551280"/>
            <a:ext cx="1757160" cy="2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Admission History</a:t>
            </a:r>
            <a:endParaRPr b="0" lang="en-IN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 13"/>
          <p:cNvSpPr/>
          <p:nvPr/>
        </p:nvSpPr>
        <p:spPr>
          <a:xfrm>
            <a:off x="647640" y="6911280"/>
            <a:ext cx="3542040" cy="2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Prior ICU stays, hospitalisations.</a:t>
            </a:r>
            <a:endParaRPr b="0" lang="en-IN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Shape 14"/>
          <p:cNvSpPr/>
          <p:nvPr/>
        </p:nvSpPr>
        <p:spPr>
          <a:xfrm>
            <a:off x="4696560" y="1868760"/>
            <a:ext cx="9448920" cy="1091880"/>
          </a:xfrm>
          <a:prstGeom prst="roundRect">
            <a:avLst>
              <a:gd name="adj" fmla="val 6697"/>
            </a:avLst>
          </a:prstGeom>
          <a:solidFill>
            <a:srgbClr val="fbfc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6" name="Image 12" descr="preencoded.png"/>
          <p:cNvPicPr/>
          <p:nvPr/>
        </p:nvPicPr>
        <p:blipFill>
          <a:blip r:embed="rId13"/>
          <a:stretch/>
        </p:blipFill>
        <p:spPr>
          <a:xfrm>
            <a:off x="4696560" y="1853640"/>
            <a:ext cx="9448920" cy="6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" name="Image 13" descr="preencoded.png"/>
          <p:cNvPicPr/>
          <p:nvPr/>
        </p:nvPicPr>
        <p:blipFill>
          <a:blip r:embed="rId14"/>
          <a:stretch/>
        </p:blipFill>
        <p:spPr>
          <a:xfrm>
            <a:off x="9210240" y="1657800"/>
            <a:ext cx="421200" cy="421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" name="Image 14" descr="preencoded.png"/>
          <p:cNvPicPr/>
          <p:nvPr/>
        </p:nvPicPr>
        <p:blipFill>
          <a:blip r:embed="rId15"/>
          <a:stretch/>
        </p:blipFill>
        <p:spPr>
          <a:xfrm>
            <a:off x="9336600" y="1763280"/>
            <a:ext cx="168480" cy="210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Text 15"/>
          <p:cNvSpPr/>
          <p:nvPr/>
        </p:nvSpPr>
        <p:spPr>
          <a:xfrm>
            <a:off x="4852080" y="2220120"/>
            <a:ext cx="1757160" cy="2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Comorbidities</a:t>
            </a:r>
            <a:endParaRPr b="0" lang="en-IN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 16"/>
          <p:cNvSpPr/>
          <p:nvPr/>
        </p:nvSpPr>
        <p:spPr>
          <a:xfrm>
            <a:off x="4852080" y="2580480"/>
            <a:ext cx="9137520" cy="2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Charlson and Elixhauser comorbidity scores.</a:t>
            </a:r>
            <a:endParaRPr b="0" lang="en-IN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" name="Shape 17"/>
          <p:cNvSpPr/>
          <p:nvPr/>
        </p:nvSpPr>
        <p:spPr>
          <a:xfrm>
            <a:off x="4696560" y="3312360"/>
            <a:ext cx="9448920" cy="1091880"/>
          </a:xfrm>
          <a:prstGeom prst="roundRect">
            <a:avLst>
              <a:gd name="adj" fmla="val 6697"/>
            </a:avLst>
          </a:prstGeom>
          <a:solidFill>
            <a:srgbClr val="fbfc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2" name="Image 15" descr="preencoded.png"/>
          <p:cNvPicPr/>
          <p:nvPr/>
        </p:nvPicPr>
        <p:blipFill>
          <a:blip r:embed="rId16"/>
          <a:stretch/>
        </p:blipFill>
        <p:spPr>
          <a:xfrm>
            <a:off x="4696560" y="3297240"/>
            <a:ext cx="9448920" cy="6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3" name="Image 16" descr="preencoded.png"/>
          <p:cNvPicPr/>
          <p:nvPr/>
        </p:nvPicPr>
        <p:blipFill>
          <a:blip r:embed="rId17"/>
          <a:stretch/>
        </p:blipFill>
        <p:spPr>
          <a:xfrm>
            <a:off x="9210240" y="3101400"/>
            <a:ext cx="421200" cy="421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" name="Image 17" descr="preencoded.png"/>
          <p:cNvPicPr/>
          <p:nvPr/>
        </p:nvPicPr>
        <p:blipFill>
          <a:blip r:embed="rId18"/>
          <a:stretch/>
        </p:blipFill>
        <p:spPr>
          <a:xfrm>
            <a:off x="9336600" y="3206880"/>
            <a:ext cx="168480" cy="210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Text 18"/>
          <p:cNvSpPr/>
          <p:nvPr/>
        </p:nvSpPr>
        <p:spPr>
          <a:xfrm>
            <a:off x="4852080" y="3664080"/>
            <a:ext cx="1757160" cy="2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Medications</a:t>
            </a:r>
            <a:endParaRPr b="0" lang="en-IN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 19"/>
          <p:cNvSpPr/>
          <p:nvPr/>
        </p:nvSpPr>
        <p:spPr>
          <a:xfrm>
            <a:off x="4852080" y="4024080"/>
            <a:ext cx="9137520" cy="2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Prescribed and administered drugs.</a:t>
            </a:r>
            <a:endParaRPr b="0" lang="en-IN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" name="Shape 20"/>
          <p:cNvSpPr/>
          <p:nvPr/>
        </p:nvSpPr>
        <p:spPr>
          <a:xfrm>
            <a:off x="4696560" y="4755960"/>
            <a:ext cx="9448920" cy="1091880"/>
          </a:xfrm>
          <a:prstGeom prst="roundRect">
            <a:avLst>
              <a:gd name="adj" fmla="val 6697"/>
            </a:avLst>
          </a:prstGeom>
          <a:solidFill>
            <a:srgbClr val="fbfc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8" name="Image 18" descr="preencoded.png"/>
          <p:cNvPicPr/>
          <p:nvPr/>
        </p:nvPicPr>
        <p:blipFill>
          <a:blip r:embed="rId19"/>
          <a:stretch/>
        </p:blipFill>
        <p:spPr>
          <a:xfrm>
            <a:off x="4696560" y="4740840"/>
            <a:ext cx="9448920" cy="6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" name="Image 19" descr="preencoded.png"/>
          <p:cNvPicPr/>
          <p:nvPr/>
        </p:nvPicPr>
        <p:blipFill>
          <a:blip r:embed="rId20"/>
          <a:stretch/>
        </p:blipFill>
        <p:spPr>
          <a:xfrm>
            <a:off x="9210240" y="4545360"/>
            <a:ext cx="421200" cy="421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" name="Image 20" descr="preencoded.png"/>
          <p:cNvPicPr/>
          <p:nvPr/>
        </p:nvPicPr>
        <p:blipFill>
          <a:blip r:embed="rId21"/>
          <a:stretch/>
        </p:blipFill>
        <p:spPr>
          <a:xfrm>
            <a:off x="9336600" y="4650480"/>
            <a:ext cx="168480" cy="210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1" name="Text 21"/>
          <p:cNvSpPr/>
          <p:nvPr/>
        </p:nvSpPr>
        <p:spPr>
          <a:xfrm>
            <a:off x="4852080" y="5107680"/>
            <a:ext cx="1757160" cy="2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Clinical Scores</a:t>
            </a:r>
            <a:endParaRPr b="0" lang="en-IN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 22"/>
          <p:cNvSpPr/>
          <p:nvPr/>
        </p:nvSpPr>
        <p:spPr>
          <a:xfrm>
            <a:off x="4852080" y="5467680"/>
            <a:ext cx="9137520" cy="2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Various established risk scores.</a:t>
            </a:r>
            <a:endParaRPr b="0" lang="en-IN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" name="Shape 23"/>
          <p:cNvSpPr/>
          <p:nvPr/>
        </p:nvSpPr>
        <p:spPr>
          <a:xfrm>
            <a:off x="4696560" y="6199560"/>
            <a:ext cx="9448920" cy="1091880"/>
          </a:xfrm>
          <a:prstGeom prst="roundRect">
            <a:avLst>
              <a:gd name="adj" fmla="val 6697"/>
            </a:avLst>
          </a:prstGeom>
          <a:solidFill>
            <a:srgbClr val="fbfc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4" name="Image 21" descr="preencoded.png"/>
          <p:cNvPicPr/>
          <p:nvPr/>
        </p:nvPicPr>
        <p:blipFill>
          <a:blip r:embed="rId22"/>
          <a:stretch/>
        </p:blipFill>
        <p:spPr>
          <a:xfrm>
            <a:off x="4696560" y="6184440"/>
            <a:ext cx="9448920" cy="6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5" name="Image 22" descr="preencoded.png"/>
          <p:cNvPicPr/>
          <p:nvPr/>
        </p:nvPicPr>
        <p:blipFill>
          <a:blip r:embed="rId23"/>
          <a:stretch/>
        </p:blipFill>
        <p:spPr>
          <a:xfrm>
            <a:off x="9210240" y="5988960"/>
            <a:ext cx="421200" cy="421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6" name="Image 23" descr="preencoded.png"/>
          <p:cNvPicPr/>
          <p:nvPr/>
        </p:nvPicPr>
        <p:blipFill>
          <a:blip r:embed="rId24"/>
          <a:stretch/>
        </p:blipFill>
        <p:spPr>
          <a:xfrm>
            <a:off x="9336600" y="6094080"/>
            <a:ext cx="168480" cy="210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7" name="Text 24"/>
          <p:cNvSpPr/>
          <p:nvPr/>
        </p:nvSpPr>
        <p:spPr>
          <a:xfrm>
            <a:off x="4852080" y="6551280"/>
            <a:ext cx="1757160" cy="2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Derived Features</a:t>
            </a:r>
            <a:endParaRPr b="0" lang="en-IN" sz="1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 25"/>
          <p:cNvSpPr/>
          <p:nvPr/>
        </p:nvSpPr>
        <p:spPr>
          <a:xfrm>
            <a:off x="4852080" y="6911280"/>
            <a:ext cx="9137520" cy="2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Complex interactions and trends.</a:t>
            </a:r>
            <a:endParaRPr b="0" lang="en-IN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" name="Text 26"/>
          <p:cNvSpPr/>
          <p:nvPr/>
        </p:nvSpPr>
        <p:spPr>
          <a:xfrm>
            <a:off x="492120" y="7608240"/>
            <a:ext cx="13645800" cy="2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By combining these diverse data points, we create a robust profile for each patient, enabling highly accurate risk assessment.</a:t>
            </a:r>
            <a:endParaRPr b="0" lang="en-IN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 0"/>
          <p:cNvSpPr/>
          <p:nvPr/>
        </p:nvSpPr>
        <p:spPr>
          <a:xfrm>
            <a:off x="662040" y="521640"/>
            <a:ext cx="6721920" cy="81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6401"/>
              </a:lnSpc>
              <a:tabLst>
                <a:tab algn="l" pos="0"/>
              </a:tabLst>
            </a:pPr>
            <a:r>
              <a:rPr b="0" lang="en-US" sz="5100" strike="noStrike" u="none">
                <a:solidFill>
                  <a:srgbClr val="000000"/>
                </a:solidFill>
                <a:effectLst/>
                <a:uFillTx/>
                <a:latin typeface="Roboto Slab"/>
                <a:ea typeface="Roboto Slab"/>
              </a:rPr>
              <a:t>Our Predictive Engine</a:t>
            </a:r>
            <a:endParaRPr b="0" lang="en-IN" sz="5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" name="Text 1"/>
          <p:cNvSpPr/>
          <p:nvPr/>
        </p:nvSpPr>
        <p:spPr>
          <a:xfrm>
            <a:off x="3794400" y="1621440"/>
            <a:ext cx="7041240" cy="4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3699"/>
              </a:lnSpc>
              <a:tabLst>
                <a:tab algn="l" pos="0"/>
              </a:tabLst>
            </a:pPr>
            <a:r>
              <a:rPr b="0" lang="en-US" sz="2950" strike="noStrike" u="none">
                <a:solidFill>
                  <a:srgbClr val="000000"/>
                </a:solidFill>
                <a:effectLst/>
                <a:uFillTx/>
                <a:latin typeface="Roboto Slab"/>
                <a:ea typeface="Roboto Slab"/>
              </a:rPr>
              <a:t>Advanced Machine Learning Ensemble</a:t>
            </a:r>
            <a:endParaRPr b="0" lang="en-IN" sz="29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 2"/>
          <p:cNvSpPr/>
          <p:nvPr/>
        </p:nvSpPr>
        <p:spPr>
          <a:xfrm>
            <a:off x="662040" y="2378160"/>
            <a:ext cx="13305960" cy="60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350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Our AI engine utilises a sophisticated ensemble of machine learning models, meticulously selected for their predictive power and interpretability in clinical settings.</a:t>
            </a:r>
            <a:endParaRPr b="0" lang="en-IN" sz="1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3" name="Image 0" descr="preencoded.png"/>
          <p:cNvPicPr/>
          <p:nvPr/>
        </p:nvPicPr>
        <p:blipFill>
          <a:blip r:embed="rId1"/>
          <a:stretch/>
        </p:blipFill>
        <p:spPr>
          <a:xfrm>
            <a:off x="662040" y="3196080"/>
            <a:ext cx="6652800" cy="75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" name="Text 3"/>
          <p:cNvSpPr/>
          <p:nvPr/>
        </p:nvSpPr>
        <p:spPr>
          <a:xfrm>
            <a:off x="851400" y="4142160"/>
            <a:ext cx="236484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85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Patient Data</a:t>
            </a:r>
            <a:endParaRPr b="0" lang="en-IN" sz="1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" name="Text 4"/>
          <p:cNvSpPr/>
          <p:nvPr/>
        </p:nvSpPr>
        <p:spPr>
          <a:xfrm>
            <a:off x="851400" y="4551120"/>
            <a:ext cx="627444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Raw clinical information from diverse sources.</a:t>
            </a:r>
            <a:endParaRPr b="0" lang="en-IN" sz="1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6" name="Image 1" descr="preencoded.png"/>
          <p:cNvPicPr/>
          <p:nvPr/>
        </p:nvPicPr>
        <p:blipFill>
          <a:blip r:embed="rId2"/>
          <a:stretch/>
        </p:blipFill>
        <p:spPr>
          <a:xfrm>
            <a:off x="7315200" y="3196080"/>
            <a:ext cx="6652800" cy="75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Text 5"/>
          <p:cNvSpPr/>
          <p:nvPr/>
        </p:nvSpPr>
        <p:spPr>
          <a:xfrm>
            <a:off x="7504560" y="4142160"/>
            <a:ext cx="236484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85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Feature Engineering</a:t>
            </a:r>
            <a:endParaRPr b="0" lang="en-IN" sz="1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 6"/>
          <p:cNvSpPr/>
          <p:nvPr/>
        </p:nvSpPr>
        <p:spPr>
          <a:xfrm>
            <a:off x="7504560" y="4551120"/>
            <a:ext cx="627444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Transformation into 150+ predictive variables.</a:t>
            </a:r>
            <a:endParaRPr b="0" lang="en-IN" sz="1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9" name="Image 2" descr="preencoded.png"/>
          <p:cNvPicPr/>
          <p:nvPr/>
        </p:nvPicPr>
        <p:blipFill>
          <a:blip r:embed="rId3"/>
          <a:stretch/>
        </p:blipFill>
        <p:spPr>
          <a:xfrm>
            <a:off x="662040" y="5042880"/>
            <a:ext cx="6652800" cy="75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0" name="Text 7"/>
          <p:cNvSpPr/>
          <p:nvPr/>
        </p:nvSpPr>
        <p:spPr>
          <a:xfrm>
            <a:off x="851400" y="5988960"/>
            <a:ext cx="236484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85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ML Ensemble</a:t>
            </a:r>
            <a:endParaRPr b="0" lang="en-IN" sz="1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1" name="Text 8"/>
          <p:cNvSpPr/>
          <p:nvPr/>
        </p:nvSpPr>
        <p:spPr>
          <a:xfrm>
            <a:off x="851400" y="6397920"/>
            <a:ext cx="6274440" cy="60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XGBoost, Random Forest, Gradient Boosting, Logistic Regression work in concert.</a:t>
            </a:r>
            <a:endParaRPr b="0" lang="en-IN" sz="1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2" name="Image 3" descr="preencoded.png"/>
          <p:cNvPicPr/>
          <p:nvPr/>
        </p:nvPicPr>
        <p:blipFill>
          <a:blip r:embed="rId4"/>
          <a:stretch/>
        </p:blipFill>
        <p:spPr>
          <a:xfrm>
            <a:off x="7315200" y="5042880"/>
            <a:ext cx="6652800" cy="75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3" name="Text 9"/>
          <p:cNvSpPr/>
          <p:nvPr/>
        </p:nvSpPr>
        <p:spPr>
          <a:xfrm>
            <a:off x="7504560" y="5988960"/>
            <a:ext cx="236484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85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Risk Score Output</a:t>
            </a:r>
            <a:endParaRPr b="0" lang="en-IN" sz="1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4" name="Text 10"/>
          <p:cNvSpPr/>
          <p:nvPr/>
        </p:nvSpPr>
        <p:spPr>
          <a:xfrm>
            <a:off x="7504560" y="6397920"/>
            <a:ext cx="627444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Probability of deterioration within 90 days.</a:t>
            </a:r>
            <a:endParaRPr b="0" lang="en-IN" sz="1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" name="Text 11"/>
          <p:cNvSpPr/>
          <p:nvPr/>
        </p:nvSpPr>
        <p:spPr>
          <a:xfrm>
            <a:off x="662040" y="7405200"/>
            <a:ext cx="13305960" cy="30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350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The model was rigorously </a:t>
            </a:r>
            <a:r>
              <a:rPr b="1" lang="en-US" sz="14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trained on MIMIC-IV</a:t>
            </a:r>
            <a:r>
              <a:rPr b="0" lang="en-US" sz="14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 and validated on the </a:t>
            </a:r>
            <a:r>
              <a:rPr b="1" lang="en-US" sz="14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Synthea dataset</a:t>
            </a:r>
            <a:r>
              <a:rPr b="0" lang="en-US" sz="145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 to ensure generalisability and robustness.</a:t>
            </a:r>
            <a:endParaRPr b="0" lang="en-IN" sz="1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0"/>
          <p:cNvSpPr/>
          <p:nvPr/>
        </p:nvSpPr>
        <p:spPr>
          <a:xfrm>
            <a:off x="497160" y="390600"/>
            <a:ext cx="602928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450"/>
              </a:lnSpc>
              <a:tabLst>
                <a:tab algn="l" pos="0"/>
              </a:tabLst>
            </a:pPr>
            <a:r>
              <a:rPr b="0" lang="en-US" sz="2750" strike="noStrike" u="none">
                <a:solidFill>
                  <a:srgbClr val="3257b8"/>
                </a:solidFill>
                <a:effectLst/>
                <a:uFillTx/>
                <a:latin typeface="Roboto Slab"/>
                <a:ea typeface="Roboto Slab"/>
              </a:rPr>
              <a:t>Exceptional Predictive Performance</a:t>
            </a:r>
            <a:endParaRPr b="0" lang="en-IN" sz="2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7" name="Text 1"/>
          <p:cNvSpPr/>
          <p:nvPr/>
        </p:nvSpPr>
        <p:spPr>
          <a:xfrm>
            <a:off x="497160" y="1119240"/>
            <a:ext cx="1363536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Our model demonstrates outstanding performance in identifying at-risk patients, showcasing high accuracy and generalisability across diverse datasets.</a:t>
            </a:r>
            <a:endParaRPr b="0" lang="en-IN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8" name="Text 2"/>
          <p:cNvSpPr/>
          <p:nvPr/>
        </p:nvSpPr>
        <p:spPr>
          <a:xfrm>
            <a:off x="2403360" y="1648440"/>
            <a:ext cx="283212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049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3257b8"/>
                </a:solidFill>
                <a:effectLst/>
                <a:uFillTx/>
                <a:latin typeface="Roboto Slab"/>
                <a:ea typeface="Roboto Slab"/>
              </a:rPr>
              <a:t>MIMIC-IV (Real-World Data)</a:t>
            </a:r>
            <a:endParaRPr b="0" lang="en-IN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9" name="Image 0" descr="preencoded.png"/>
          <p:cNvPicPr/>
          <p:nvPr/>
        </p:nvPicPr>
        <p:blipFill>
          <a:blip r:embed="rId1"/>
          <a:stretch/>
        </p:blipFill>
        <p:spPr>
          <a:xfrm>
            <a:off x="497160" y="2074680"/>
            <a:ext cx="4711680" cy="391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0" name="Text 3"/>
          <p:cNvSpPr/>
          <p:nvPr/>
        </p:nvSpPr>
        <p:spPr>
          <a:xfrm>
            <a:off x="497160" y="6222600"/>
            <a:ext cx="3233160" cy="4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3651"/>
              </a:lnSpc>
              <a:tabLst>
                <a:tab algn="l" pos="0"/>
              </a:tabLst>
            </a:pPr>
            <a:r>
              <a:rPr b="0" lang="en-US" sz="365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0.99</a:t>
            </a:r>
            <a:endParaRPr b="0" lang="en-IN" sz="3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1" name="Text 4"/>
          <p:cNvSpPr/>
          <p:nvPr/>
        </p:nvSpPr>
        <p:spPr>
          <a:xfrm>
            <a:off x="497160" y="6868800"/>
            <a:ext cx="323316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AUROC</a:t>
            </a:r>
            <a:endParaRPr b="0" lang="en-IN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2" name="Text 5"/>
          <p:cNvSpPr/>
          <p:nvPr/>
        </p:nvSpPr>
        <p:spPr>
          <a:xfrm>
            <a:off x="3908520" y="6222600"/>
            <a:ext cx="3233160" cy="4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3651"/>
              </a:lnSpc>
              <a:tabLst>
                <a:tab algn="l" pos="0"/>
              </a:tabLst>
            </a:pPr>
            <a:r>
              <a:rPr b="0" lang="en-US" sz="365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0.99</a:t>
            </a:r>
            <a:endParaRPr b="0" lang="en-IN" sz="3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3" name="Text 6"/>
          <p:cNvSpPr/>
          <p:nvPr/>
        </p:nvSpPr>
        <p:spPr>
          <a:xfrm>
            <a:off x="3908520" y="6868800"/>
            <a:ext cx="323316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AUPRC</a:t>
            </a:r>
            <a:endParaRPr b="0" lang="en-IN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" name="Text 7"/>
          <p:cNvSpPr/>
          <p:nvPr/>
        </p:nvSpPr>
        <p:spPr>
          <a:xfrm>
            <a:off x="497160" y="7256160"/>
            <a:ext cx="664416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Near-perfect discrimination and strong calibration, indicative of powerful predictive capability on real clinical data.</a:t>
            </a:r>
            <a:endParaRPr b="0" lang="en-IN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5" name="Text 8"/>
          <p:cNvSpPr/>
          <p:nvPr/>
        </p:nvSpPr>
        <p:spPr>
          <a:xfrm>
            <a:off x="9277920" y="1648440"/>
            <a:ext cx="308088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049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3257b8"/>
                </a:solidFill>
                <a:effectLst/>
                <a:uFillTx/>
                <a:latin typeface="Roboto Slab"/>
                <a:ea typeface="Roboto Slab"/>
              </a:rPr>
              <a:t>Synthea (Synthetic Validation)</a:t>
            </a:r>
            <a:endParaRPr b="0" lang="en-IN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6" name="Image 1" descr="preencoded.png"/>
          <p:cNvPicPr/>
          <p:nvPr/>
        </p:nvPicPr>
        <p:blipFill>
          <a:blip r:embed="rId2"/>
          <a:stretch/>
        </p:blipFill>
        <p:spPr>
          <a:xfrm>
            <a:off x="7496280" y="2074680"/>
            <a:ext cx="5202720" cy="391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" name="Text 9"/>
          <p:cNvSpPr/>
          <p:nvPr/>
        </p:nvSpPr>
        <p:spPr>
          <a:xfrm>
            <a:off x="7496280" y="6222600"/>
            <a:ext cx="3233160" cy="4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3651"/>
              </a:lnSpc>
              <a:tabLst>
                <a:tab algn="l" pos="0"/>
              </a:tabLst>
            </a:pPr>
            <a:r>
              <a:rPr b="0" lang="en-US" sz="365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0.75</a:t>
            </a:r>
            <a:endParaRPr b="0" lang="en-IN" sz="3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8" name="Text 10"/>
          <p:cNvSpPr/>
          <p:nvPr/>
        </p:nvSpPr>
        <p:spPr>
          <a:xfrm>
            <a:off x="7496280" y="6868800"/>
            <a:ext cx="323316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AUROC</a:t>
            </a:r>
            <a:endParaRPr b="0" lang="en-IN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9" name="Text 11"/>
          <p:cNvSpPr/>
          <p:nvPr/>
        </p:nvSpPr>
        <p:spPr>
          <a:xfrm>
            <a:off x="10907280" y="6222600"/>
            <a:ext cx="3233160" cy="4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3651"/>
              </a:lnSpc>
              <a:tabLst>
                <a:tab algn="l" pos="0"/>
              </a:tabLst>
            </a:pPr>
            <a:r>
              <a:rPr b="0" lang="en-US" sz="365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0.73</a:t>
            </a:r>
            <a:endParaRPr b="0" lang="en-IN" sz="3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0" name="Text 12"/>
          <p:cNvSpPr/>
          <p:nvPr/>
        </p:nvSpPr>
        <p:spPr>
          <a:xfrm>
            <a:off x="10907280" y="6868800"/>
            <a:ext cx="323316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AUPRC</a:t>
            </a:r>
            <a:endParaRPr b="0" lang="en-IN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" name="Text 13"/>
          <p:cNvSpPr/>
          <p:nvPr/>
        </p:nvSpPr>
        <p:spPr>
          <a:xfrm>
            <a:off x="7496280" y="7256160"/>
            <a:ext cx="664416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174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Robust generalisation to synthetic data, demonstrating the model's ability to perform well outside its training environment.</a:t>
            </a:r>
            <a:endParaRPr b="0" lang="en-IN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 0"/>
          <p:cNvSpPr/>
          <p:nvPr/>
        </p:nvSpPr>
        <p:spPr>
          <a:xfrm>
            <a:off x="632160" y="496800"/>
            <a:ext cx="9457920" cy="7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6100"/>
              </a:lnSpc>
              <a:tabLst>
                <a:tab algn="l" pos="0"/>
              </a:tabLst>
            </a:pPr>
            <a:r>
              <a:rPr b="0" lang="en-US" sz="4900" strike="noStrike" u="none">
                <a:solidFill>
                  <a:srgbClr val="ffffff"/>
                </a:solidFill>
                <a:effectLst/>
                <a:uFillTx/>
                <a:latin typeface="Roboto Slab"/>
                <a:ea typeface="Roboto Slab"/>
              </a:rPr>
              <a:t>Interactive Prototype Dashboard</a:t>
            </a:r>
            <a:endParaRPr b="0" lang="en-IN" sz="4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3" name="Text 1"/>
          <p:cNvSpPr/>
          <p:nvPr/>
        </p:nvSpPr>
        <p:spPr>
          <a:xfrm>
            <a:off x="4398840" y="1546560"/>
            <a:ext cx="5832360" cy="45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3549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Roboto Slab"/>
                <a:ea typeface="Roboto Slab"/>
              </a:rPr>
              <a:t>Translating Prediction into Action</a:t>
            </a:r>
            <a:endParaRPr b="0" lang="en-IN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4" name="Image 0" descr="preencoded.png"/>
          <p:cNvPicPr/>
          <p:nvPr/>
        </p:nvPicPr>
        <p:blipFill>
          <a:blip r:embed="rId1"/>
          <a:stretch/>
        </p:blipFill>
        <p:spPr>
          <a:xfrm>
            <a:off x="632160" y="2471760"/>
            <a:ext cx="6049080" cy="3885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5" name="Shape 2"/>
          <p:cNvSpPr/>
          <p:nvPr/>
        </p:nvSpPr>
        <p:spPr>
          <a:xfrm>
            <a:off x="8923680" y="2471760"/>
            <a:ext cx="5081760" cy="1401120"/>
          </a:xfrm>
          <a:prstGeom prst="roundRect">
            <a:avLst>
              <a:gd name="adj" fmla="val 30921"/>
            </a:avLst>
          </a:prstGeom>
          <a:solidFill>
            <a:srgbClr val="e9ec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Text 3"/>
          <p:cNvSpPr/>
          <p:nvPr/>
        </p:nvSpPr>
        <p:spPr>
          <a:xfrm>
            <a:off x="9104400" y="2652120"/>
            <a:ext cx="225684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000000"/>
                </a:solidFill>
                <a:effectLst/>
                <a:uFillTx/>
                <a:latin typeface="Roboto Slab"/>
                <a:ea typeface="Roboto Slab"/>
              </a:rPr>
              <a:t>Real-time Prediction</a:t>
            </a:r>
            <a:endParaRPr b="0" lang="en-IN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" name="Text 4"/>
          <p:cNvSpPr/>
          <p:nvPr/>
        </p:nvSpPr>
        <p:spPr>
          <a:xfrm>
            <a:off x="9104400" y="3114720"/>
            <a:ext cx="472068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Instantly visualise risk scores based on adjustable patient parameters.</a:t>
            </a:r>
            <a:endParaRPr b="0" lang="en-IN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8" name="Shape 5"/>
          <p:cNvSpPr/>
          <p:nvPr/>
        </p:nvSpPr>
        <p:spPr>
          <a:xfrm>
            <a:off x="8923680" y="4053600"/>
            <a:ext cx="5081760" cy="1401120"/>
          </a:xfrm>
          <a:prstGeom prst="roundRect">
            <a:avLst>
              <a:gd name="adj" fmla="val 30921"/>
            </a:avLst>
          </a:prstGeom>
          <a:solidFill>
            <a:srgbClr val="e9ec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Text 6"/>
          <p:cNvSpPr/>
          <p:nvPr/>
        </p:nvSpPr>
        <p:spPr>
          <a:xfrm>
            <a:off x="9104400" y="4234320"/>
            <a:ext cx="263592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000000"/>
                </a:solidFill>
                <a:effectLst/>
                <a:uFillTx/>
                <a:latin typeface="Roboto Slab"/>
                <a:ea typeface="Roboto Slab"/>
              </a:rPr>
              <a:t>Explainable Risk Factors</a:t>
            </a:r>
            <a:endParaRPr b="0" lang="en-IN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" name="Text 7"/>
          <p:cNvSpPr/>
          <p:nvPr/>
        </p:nvSpPr>
        <p:spPr>
          <a:xfrm>
            <a:off x="9104400" y="4696920"/>
            <a:ext cx="472068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Understand key drivers: age, abnormal labs, admission history, comorbidity burden.</a:t>
            </a:r>
            <a:endParaRPr b="0" lang="en-IN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" name="Shape 8"/>
          <p:cNvSpPr/>
          <p:nvPr/>
        </p:nvSpPr>
        <p:spPr>
          <a:xfrm>
            <a:off x="8923680" y="5635800"/>
            <a:ext cx="5081760" cy="1401120"/>
          </a:xfrm>
          <a:prstGeom prst="roundRect">
            <a:avLst>
              <a:gd name="adj" fmla="val 30921"/>
            </a:avLst>
          </a:prstGeom>
          <a:solidFill>
            <a:srgbClr val="e9ec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Text 9"/>
          <p:cNvSpPr/>
          <p:nvPr/>
        </p:nvSpPr>
        <p:spPr>
          <a:xfrm>
            <a:off x="9104400" y="5816160"/>
            <a:ext cx="2963880" cy="2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000000"/>
                </a:solidFill>
                <a:effectLst/>
                <a:uFillTx/>
                <a:latin typeface="Roboto Slab"/>
                <a:ea typeface="Roboto Slab"/>
              </a:rPr>
              <a:t>Clinician-Friendly Interface</a:t>
            </a:r>
            <a:endParaRPr b="0" lang="en-IN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3" name="Text 10"/>
          <p:cNvSpPr/>
          <p:nvPr/>
        </p:nvSpPr>
        <p:spPr>
          <a:xfrm>
            <a:off x="9104400" y="6279120"/>
            <a:ext cx="472068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Designed for intuitive use, integrating seamlessly into clinical workflows.</a:t>
            </a:r>
            <a:endParaRPr b="0" lang="en-IN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" name="Text 11"/>
          <p:cNvSpPr/>
          <p:nvPr/>
        </p:nvSpPr>
        <p:spPr>
          <a:xfrm>
            <a:off x="632160" y="7443720"/>
            <a:ext cx="1336608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251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Roboto"/>
                <a:ea typeface="Roboto"/>
              </a:rPr>
              <a:t>Our interactive dashboard, built with Dash + Plotly, brings the power of our AI model directly to clinicians.</a:t>
            </a:r>
            <a:endParaRPr b="0" lang="en-IN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 0"/>
          <p:cNvSpPr/>
          <p:nvPr/>
        </p:nvSpPr>
        <p:spPr>
          <a:xfrm>
            <a:off x="761400" y="599400"/>
            <a:ext cx="10187640" cy="67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349"/>
              </a:lnSpc>
              <a:tabLst>
                <a:tab algn="l" pos="0"/>
              </a:tabLst>
            </a:pPr>
            <a:r>
              <a:rPr b="0" lang="en-US" sz="4250" strike="noStrike" u="none">
                <a:solidFill>
                  <a:srgbClr val="3257b8"/>
                </a:solidFill>
                <a:effectLst/>
                <a:uFillTx/>
                <a:latin typeface="Roboto Slab"/>
                <a:ea typeface="Roboto Slab"/>
              </a:rPr>
              <a:t>Impact, Limitations, &amp; Future Directions</a:t>
            </a:r>
            <a:endParaRPr b="0" lang="en-IN" sz="4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6" name="Text 1"/>
          <p:cNvSpPr/>
          <p:nvPr/>
        </p:nvSpPr>
        <p:spPr>
          <a:xfrm>
            <a:off x="761400" y="1714320"/>
            <a:ext cx="13107240" cy="69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Our AI-driven engine holds immense potential for transforming chronic care, alongside clear next steps for broader implementation and impact.</a:t>
            </a:r>
            <a:endParaRPr b="0" lang="en-IN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7" name="Text 2"/>
          <p:cNvSpPr/>
          <p:nvPr/>
        </p:nvSpPr>
        <p:spPr>
          <a:xfrm>
            <a:off x="1866960" y="3961080"/>
            <a:ext cx="271908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Significant Impact</a:t>
            </a:r>
            <a:endParaRPr b="0" lang="en-IN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8" name="Text 3"/>
          <p:cNvSpPr/>
          <p:nvPr/>
        </p:nvSpPr>
        <p:spPr>
          <a:xfrm>
            <a:off x="761400" y="4431600"/>
            <a:ext cx="3824640" cy="3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15213f"/>
              </a:buClr>
              <a:buFont typeface="Symbol" charset="2"/>
              <a:buChar char=""/>
            </a:pPr>
            <a:r>
              <a:rPr b="0" lang="en-US" sz="17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Earlier detection of clinical decline.</a:t>
            </a:r>
            <a:endParaRPr b="0" lang="en-IN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9" name="Text 4"/>
          <p:cNvSpPr/>
          <p:nvPr/>
        </p:nvSpPr>
        <p:spPr>
          <a:xfrm>
            <a:off x="761400" y="4855680"/>
            <a:ext cx="3824640" cy="69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15213f"/>
              </a:buClr>
              <a:buFont typeface="Symbol" charset="2"/>
              <a:buChar char=""/>
            </a:pPr>
            <a:r>
              <a:rPr b="0" lang="en-US" sz="17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Enabling proactive, personalised care plans.</a:t>
            </a:r>
            <a:endParaRPr b="0" lang="en-IN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0" name="Text 5"/>
          <p:cNvSpPr/>
          <p:nvPr/>
        </p:nvSpPr>
        <p:spPr>
          <a:xfrm>
            <a:off x="761400" y="5627880"/>
            <a:ext cx="3824640" cy="69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15213f"/>
              </a:buClr>
              <a:buFont typeface="Symbol" charset="2"/>
              <a:buChar char=""/>
            </a:pPr>
            <a:r>
              <a:rPr b="0" lang="en-US" sz="17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Reduced hospital readmissions and healthcare costs.</a:t>
            </a:r>
            <a:endParaRPr b="0" lang="en-IN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81" name="Image 0" descr="preencoded.png"/>
          <p:cNvPicPr/>
          <p:nvPr/>
        </p:nvPicPr>
        <p:blipFill>
          <a:blip r:embed="rId1"/>
          <a:stretch/>
        </p:blipFill>
        <p:spPr>
          <a:xfrm>
            <a:off x="5021280" y="2848680"/>
            <a:ext cx="4587120" cy="4587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2" name="Image 1" descr="preencoded.png"/>
          <p:cNvPicPr/>
          <p:nvPr/>
        </p:nvPicPr>
        <p:blipFill>
          <a:blip r:embed="rId2"/>
          <a:stretch/>
        </p:blipFill>
        <p:spPr>
          <a:xfrm>
            <a:off x="5546520" y="4939200"/>
            <a:ext cx="325080" cy="406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3" name="Text 6"/>
          <p:cNvSpPr/>
          <p:nvPr/>
        </p:nvSpPr>
        <p:spPr>
          <a:xfrm>
            <a:off x="9935280" y="2655000"/>
            <a:ext cx="271908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Current Limitations</a:t>
            </a:r>
            <a:endParaRPr b="0" lang="en-IN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4" name="Text 7"/>
          <p:cNvSpPr/>
          <p:nvPr/>
        </p:nvSpPr>
        <p:spPr>
          <a:xfrm>
            <a:off x="9935280" y="3125160"/>
            <a:ext cx="3933360" cy="69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15213f"/>
              </a:buClr>
              <a:buFont typeface="Symbol" charset="2"/>
              <a:buChar char=""/>
            </a:pPr>
            <a:r>
              <a:rPr b="0" lang="en-US" sz="17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Primarily based on an ICU-focused dataset.</a:t>
            </a:r>
            <a:endParaRPr b="0" lang="en-IN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5" name="Text 8"/>
          <p:cNvSpPr/>
          <p:nvPr/>
        </p:nvSpPr>
        <p:spPr>
          <a:xfrm>
            <a:off x="9935280" y="3897360"/>
            <a:ext cx="3933360" cy="69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15213f"/>
              </a:buClr>
              <a:buFont typeface="Symbol" charset="2"/>
              <a:buChar char=""/>
            </a:pPr>
            <a:r>
              <a:rPr b="0" lang="en-US" sz="17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Validation currently limited to synthetic data.</a:t>
            </a:r>
            <a:endParaRPr b="0" lang="en-IN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86" name="Image 2" descr="preencoded.png"/>
          <p:cNvPicPr/>
          <p:nvPr/>
        </p:nvPicPr>
        <p:blipFill>
          <a:blip r:embed="rId3"/>
          <a:stretch/>
        </p:blipFill>
        <p:spPr>
          <a:xfrm>
            <a:off x="5021280" y="2848680"/>
            <a:ext cx="4587120" cy="4587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7" name="Image 3" descr="preencoded.png"/>
          <p:cNvPicPr/>
          <p:nvPr/>
        </p:nvPicPr>
        <p:blipFill>
          <a:blip r:embed="rId4"/>
          <a:stretch/>
        </p:blipFill>
        <p:spPr>
          <a:xfrm>
            <a:off x="7955280" y="3548520"/>
            <a:ext cx="325080" cy="406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8" name="Text 9"/>
          <p:cNvSpPr/>
          <p:nvPr/>
        </p:nvSpPr>
        <p:spPr>
          <a:xfrm>
            <a:off x="9935280" y="4919760"/>
            <a:ext cx="271908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15213f"/>
                </a:solidFill>
                <a:effectLst/>
                <a:uFillTx/>
                <a:latin typeface="Roboto Slab"/>
                <a:ea typeface="Roboto Slab"/>
              </a:rPr>
              <a:t>Next Steps</a:t>
            </a:r>
            <a:endParaRPr b="0" lang="en-IN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9" name="Text 10"/>
          <p:cNvSpPr/>
          <p:nvPr/>
        </p:nvSpPr>
        <p:spPr>
          <a:xfrm>
            <a:off x="9935280" y="5389920"/>
            <a:ext cx="3933360" cy="69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15213f"/>
              </a:buClr>
              <a:buFont typeface="Symbol" charset="2"/>
              <a:buChar char=""/>
            </a:pPr>
            <a:r>
              <a:rPr b="0" lang="en-US" sz="17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External validation with diverse real-world datasets.</a:t>
            </a:r>
            <a:endParaRPr b="0" lang="en-IN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0" name="Text 11"/>
          <p:cNvSpPr/>
          <p:nvPr/>
        </p:nvSpPr>
        <p:spPr>
          <a:xfrm>
            <a:off x="9935280" y="6162120"/>
            <a:ext cx="3933360" cy="69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15213f"/>
              </a:buClr>
              <a:buFont typeface="Symbol" charset="2"/>
              <a:buChar char=""/>
            </a:pPr>
            <a:r>
              <a:rPr b="0" lang="en-US" sz="17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Seamless integration with Electronic Health Records (EHR).</a:t>
            </a:r>
            <a:endParaRPr b="0" lang="en-IN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1" name="Text 12"/>
          <p:cNvSpPr/>
          <p:nvPr/>
        </p:nvSpPr>
        <p:spPr>
          <a:xfrm>
            <a:off x="9935280" y="6934320"/>
            <a:ext cx="3933360" cy="69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15213f"/>
              </a:buClr>
              <a:buFont typeface="Symbol" charset="2"/>
              <a:buChar char=""/>
            </a:pPr>
            <a:r>
              <a:rPr b="0" lang="en-US" sz="1700" strike="noStrike" u="none">
                <a:solidFill>
                  <a:srgbClr val="15213f"/>
                </a:solidFill>
                <a:effectLst/>
                <a:uFillTx/>
                <a:latin typeface="Roboto"/>
                <a:ea typeface="Roboto"/>
              </a:rPr>
              <a:t>Incorporation of wearable device data &amp; NLP on clinical notes.</a:t>
            </a:r>
            <a:endParaRPr b="0" lang="en-IN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92" name="Image 4" descr="preencoded.png"/>
          <p:cNvPicPr/>
          <p:nvPr/>
        </p:nvPicPr>
        <p:blipFill>
          <a:blip r:embed="rId5"/>
          <a:stretch/>
        </p:blipFill>
        <p:spPr>
          <a:xfrm>
            <a:off x="5021280" y="2848680"/>
            <a:ext cx="4587120" cy="4587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3" name="Image 5" descr="preencoded.png"/>
          <p:cNvPicPr/>
          <p:nvPr/>
        </p:nvPicPr>
        <p:blipFill>
          <a:blip r:embed="rId6"/>
          <a:stretch/>
        </p:blipFill>
        <p:spPr>
          <a:xfrm>
            <a:off x="7955280" y="6329520"/>
            <a:ext cx="325080" cy="406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LibreOffice/25.2.5.2$Windows_X86_64 LibreOffice_project/03d19516eb2e1dd5d4ccd751a0d6f35f35e08022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2025-09-09T16:23:15Z</dcterms:created>
  <dc:creator/>
  <dc:description/>
  <dc:language>en-IN</dc:language>
  <cp:lastModifiedBy/>
  <dcterms:modified xsi:type="dcterms:W3CDTF">2025-09-09T23:15:49Z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